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5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09728" y="0"/>
            <a:ext cx="36576" cy="6858000"/>
          </a:xfrm>
          <a:prstGeom prst="rect">
            <a:avLst/>
          </a:prstGeom>
          <a:solidFill>
            <a:srgbClr val="D4B8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ssets_cover_hero_f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575" y="0"/>
            <a:ext cx="438912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" y="1773555"/>
            <a:ext cx="6858000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66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万象合参</a:t>
            </a:r>
            <a:endParaRPr sz="66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2960" y="2880360"/>
            <a:ext cx="6858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可证伪的专业命理推演工作台</a:t>
            </a:r>
            <a:endParaRPr sz="2200" b="1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2960" y="3429000"/>
            <a:ext cx="1097280" cy="3175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6583680" cy="75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用可核对的历史事件检验推演是否靠谱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五术交叉验证 · 本地排盘 · 真实付费验证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2960" y="4846320"/>
            <a:ext cx="6583680" cy="63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专业命理咨询师</a:t>
            </a:r>
            <a:r>
              <a:rPr lang="en-US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AI</a:t>
            </a:r>
            <a:r>
              <a:rPr lang="zh-CN" altLang="en-US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全栈设计开发</a:t>
            </a: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 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把</a:t>
            </a:r>
            <a:r>
              <a:rPr lang="zh-CN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线下咨询的信任背书</a:t>
            </a:r>
            <a:r>
              <a:rPr lang="en-US" altLang="zh-CN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/AI</a:t>
            </a:r>
            <a:r>
              <a:rPr lang="zh-CN" altLang="en-US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强大的信息整合能力</a:t>
            </a:r>
            <a:r>
              <a:rPr lang="en-US" altLang="zh-CN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，</a:t>
            </a: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做成</a:t>
            </a:r>
            <a:r>
              <a:rPr lang="zh-CN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成熟的命理</a:t>
            </a: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产品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创始人：命理专业 × 全栈交付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单人团队 2 个月完成商业闭环——缺的是加速，不是验证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" y="1280160"/>
            <a:ext cx="3886200" cy="429768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ssets_founder_portra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325880"/>
            <a:ext cx="3794760" cy="420624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572000" y="1325880"/>
            <a:ext cx="7086600" cy="201168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1508760"/>
            <a:ext cx="6583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陈壬翰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6320" y="1965960"/>
            <a:ext cx="6583680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专业命理咨询师  ·  全栈</a:t>
            </a:r>
            <a:r>
              <a:rPr lang="en-US" sz="1400" b="0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AI</a:t>
            </a:r>
            <a:r>
              <a:rPr lang="zh-CN" altLang="en-US" sz="1400" b="0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设计开发</a:t>
            </a:r>
            <a:r>
              <a:rPr sz="1400" b="0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创始人  </a:t>
            </a:r>
            <a:endParaRPr sz="1400" b="0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46320" y="2331720"/>
            <a:ext cx="6583680" cy="59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3 年专业咨询经验  ·  3000+ 案例沉淀</a:t>
            </a:r>
            <a:endParaRPr sz="15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6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设计「验证前事」可证伪入口——把</a:t>
            </a:r>
            <a:r>
              <a:rPr lang="zh-CN"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线下咨询</a:t>
            </a: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建立信任的方法，做成产品能力。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72000" y="3566160"/>
            <a:ext cx="3429000" cy="100584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73168" y="3730752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产品</a:t>
            </a:r>
            <a:endParaRPr sz="13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73168" y="4023360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六体系工作台 + 合参命书 + 验证前事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183880" y="3566160"/>
            <a:ext cx="3429000" cy="100584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85048" y="3730752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工程</a:t>
            </a:r>
            <a:endParaRPr sz="13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85048" y="4023360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六体系本地排盘 + AI Proxy + 裂变体系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572000" y="4663440"/>
            <a:ext cx="3429000" cy="100584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773168" y="4828032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增长</a:t>
            </a:r>
            <a:endParaRPr sz="13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73168" y="5120640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SEO 内容矩阵 + 23.5% 邀请占比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183880" y="4663440"/>
            <a:ext cx="3429000" cy="100584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385048" y="4828032"/>
            <a:ext cx="3017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经营</a:t>
            </a:r>
            <a:endParaRPr sz="13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85048" y="5120640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¥17,522 真实营收 · 基建 ~$50/月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11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下一阶段 · 为什么加入 OPC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已验证 PMF 雏形，寻求社群加速与协同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" y="137160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554480"/>
            <a:ext cx="3154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近 3 个月</a:t>
            </a:r>
            <a:endParaRPr sz="1200" b="0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20" y="19202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交易摩擦最小化</a:t>
            </a:r>
            <a:endParaRPr sz="1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" y="2377440"/>
            <a:ext cx="3154680" cy="29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lang="zh-CN"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海外</a:t>
            </a: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自动支付 · 转化率再抬升 1–2pp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97680" y="137160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26280" y="1554480"/>
            <a:ext cx="3154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3–6 个月</a:t>
            </a:r>
            <a:endParaRPr sz="1200" b="0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6280" y="19202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场景扩张</a:t>
            </a:r>
            <a:endParaRPr sz="1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26280" y="2377440"/>
            <a:ext cx="3154680" cy="29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lang="zh-CN"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营销内容</a:t>
            </a: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矩阵  · 注册 10,000+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092440" y="137160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40" y="1554480"/>
            <a:ext cx="3154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6–12 个月</a:t>
            </a:r>
            <a:endParaRPr sz="1200" b="0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21040" y="19202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能力外溢</a:t>
            </a:r>
            <a:endParaRPr sz="1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21040" y="2377440"/>
            <a:ext cx="3154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顾问网络深化 · B 端探索 · 从工具走向基础设施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2920" y="3611880"/>
            <a:ext cx="11155680" cy="224028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384048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向 OPC 社群寻求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2960" y="4251960"/>
            <a:ext cx="1051560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品牌与信任背书：Demo / 路演曝光，放大「可证伪命理」品类叙事</a:t>
            </a:r>
            <a:endParaRPr sz="1400"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4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增长协同：SEO、付费转化、社群运营的 mentorship 与同伴网络</a:t>
            </a:r>
            <a:endParaRPr sz="1400"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4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人才与顾问：运营增长伙伴 + 命理领域顾问对接</a:t>
            </a:r>
            <a:endParaRPr sz="1400"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4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资源对接：支付合规、文化 IP、潜在渠道合作</a:t>
            </a:r>
            <a:endParaRPr sz="1400"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920" y="5989320"/>
            <a:ext cx="11155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400" b="1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万象合参 —— 用可核对的前事，重建命理推演的可信度</a:t>
            </a:r>
            <a:endParaRPr sz="1400" b="1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12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我们在做什么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一句话定位 · 不是模板占卜，是可复查的推演工作台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" y="1463040"/>
            <a:ext cx="11155680" cy="123444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1691640"/>
            <a:ext cx="10607040" cy="75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万象合参用专业命理方法论 + AI 工程，让用户先验证「</a:t>
            </a:r>
            <a:r>
              <a:rPr lang="zh-CN" sz="20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经历过</a:t>
            </a:r>
            <a:r>
              <a:rPr sz="20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的前事」，</a:t>
            </a:r>
            <a:endParaRPr sz="2000"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20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再获得一份可追溯、可复查的合参洞察——重建命理推演的可信度。</a:t>
            </a:r>
            <a:endParaRPr sz="2000"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2920" y="3017520"/>
            <a:ext cx="3611880" cy="27432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320040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01</a:t>
            </a:r>
            <a:endParaRPr sz="14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" y="3611880"/>
            <a:ext cx="310896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先验证，再洞察</a:t>
            </a:r>
            <a:endParaRPr sz="20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" y="4114800"/>
            <a:ext cx="310896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免费验证前事：用可核对的历史事件检验推演是否靠谱，建立信任背书。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297680" y="3017520"/>
            <a:ext cx="3611880" cy="27432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26280" y="320040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02</a:t>
            </a:r>
            <a:endParaRPr sz="14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26280" y="3611880"/>
            <a:ext cx="310896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五术交叉验证</a:t>
            </a:r>
            <a:endParaRPr sz="20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26280" y="4114800"/>
            <a:ext cx="310896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多盘同向入共识，单盘独有标孤证——不强行统一，反对铁口直断。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092440" y="3017520"/>
            <a:ext cx="3611880" cy="27432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21040" y="320040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03</a:t>
            </a:r>
            <a:endParaRPr sz="14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21040" y="3611880"/>
            <a:ext cx="310896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真实排盘可复查</a:t>
            </a:r>
            <a:endParaRPr sz="20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21040" y="4114800"/>
            <a:ext cx="310896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浏览器本地排出六套命盘，推理过程可视化，结论可追溯。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2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用户真正卡住的地方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命理 App 同质化严重——不是缺内容，是缺可信度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" y="1417320"/>
            <a:ext cx="5486400" cy="20574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02920" y="1417320"/>
            <a:ext cx="91440" cy="20574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1737360"/>
            <a:ext cx="493776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结论互相矛盾</a:t>
            </a:r>
            <a:endParaRPr sz="2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2960" y="2286000"/>
            <a:ext cx="4937760" cy="75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只信八字或只信星座，两套说法打架。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用户在岔路口更迷茫：该信谁？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17920" y="1417320"/>
            <a:ext cx="5486400" cy="20574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17920" y="1417320"/>
            <a:ext cx="91440" cy="20574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37960" y="1737360"/>
            <a:ext cx="493776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黑盒模板文案</a:t>
            </a:r>
            <a:endParaRPr sz="2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37960" y="2286000"/>
            <a:ext cx="4937760" cy="75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多数产品不排盘、直接生成套路话术。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推理不可复查，信任无法建立。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02920" y="3657600"/>
            <a:ext cx="5486400" cy="20574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657600"/>
            <a:ext cx="91440" cy="2057400"/>
          </a:xfrm>
          <a:prstGeom prst="rect">
            <a:avLst/>
          </a:prstGeom>
          <a:solidFill>
            <a:srgbClr val="D4B8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977640"/>
            <a:ext cx="493776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无法证伪检验</a:t>
            </a:r>
            <a:endParaRPr sz="2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2960" y="4526280"/>
            <a:ext cx="4937760" cy="75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竞品几乎不做「验证前事」。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用户无法用已知事实检验系统靠不靠谱。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217920" y="3657600"/>
            <a:ext cx="5486400" cy="20574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17920" y="3657600"/>
            <a:ext cx="91440" cy="20574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37960" y="3977640"/>
            <a:ext cx="493776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隐私与专业割裂</a:t>
            </a:r>
            <a:endParaRPr sz="2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37960" y="4526280"/>
            <a:ext cx="4937760" cy="75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用户隐私信息被平台掌握。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20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真人咨询贵且不可规模化。</a:t>
            </a:r>
            <a:endParaRPr sz="20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3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范式：命理专业 × 工程可信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从「读一段运势」升级为「可验证的推演工作台」</a:t>
            </a:r>
            <a:endParaRPr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2011680" cy="438912"/>
          </a:xfrm>
          <a:prstGeom prst="rect">
            <a:avLst/>
          </a:prstGeom>
          <a:solidFill>
            <a:srgbClr val="0A283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维度</a:t>
            </a:r>
            <a:endParaRPr sz="1300" b="1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4600" y="1371600"/>
            <a:ext cx="4206240" cy="438912"/>
          </a:xfrm>
          <a:prstGeom prst="rect">
            <a:avLst/>
          </a:prstGeom>
          <a:solidFill>
            <a:srgbClr val="124550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651760" y="1463040"/>
            <a:ext cx="4023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传统在线命理</a:t>
            </a:r>
            <a:endParaRPr sz="1300" b="1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20840" y="1371600"/>
            <a:ext cx="4754880" cy="438912"/>
          </a:xfrm>
          <a:prstGeom prst="rect">
            <a:avLst/>
          </a:prstGeom>
          <a:solidFill>
            <a:srgbClr val="124550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0" y="146304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万象合参</a:t>
            </a:r>
            <a:endParaRPr sz="13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2920" y="1810512"/>
            <a:ext cx="201168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2011680"/>
            <a:ext cx="1783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信任入口</a:t>
            </a:r>
            <a:endParaRPr sz="1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14600" y="1810512"/>
            <a:ext cx="420624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651760" y="2011680"/>
            <a:ext cx="39776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直接给结论 / 模板运势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20840" y="1810512"/>
            <a:ext cx="475488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58000" y="2011680"/>
            <a:ext cx="452628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验证前事：用已知事实检验推演</a:t>
            </a:r>
            <a:endParaRPr sz="1600" b="0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2920" y="2587752"/>
            <a:ext cx="2011680" cy="777240"/>
          </a:xfrm>
          <a:prstGeom prst="rect">
            <a:avLst/>
          </a:prstGeom>
          <a:solidFill>
            <a:srgbClr val="124550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2788920"/>
            <a:ext cx="1783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推理方式</a:t>
            </a:r>
            <a:endParaRPr sz="1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14600" y="2587752"/>
            <a:ext cx="4206240" cy="777240"/>
          </a:xfrm>
          <a:prstGeom prst="rect">
            <a:avLst/>
          </a:prstGeom>
          <a:solidFill>
            <a:srgbClr val="124550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651760" y="2788920"/>
            <a:ext cx="39776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单流派主观输出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720840" y="2587752"/>
            <a:ext cx="4754880" cy="777240"/>
          </a:xfrm>
          <a:prstGeom prst="rect">
            <a:avLst/>
          </a:prstGeom>
          <a:solidFill>
            <a:srgbClr val="124550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0" y="2788920"/>
            <a:ext cx="452628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五术取证 → 共识 / </a:t>
            </a:r>
            <a:r>
              <a:rPr lang="zh-CN"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差异</a:t>
            </a:r>
            <a:r>
              <a:rPr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分层</a:t>
            </a:r>
            <a:endParaRPr sz="1600" b="0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02920" y="3364992"/>
            <a:ext cx="201168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3566160"/>
            <a:ext cx="1783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输出形态</a:t>
            </a:r>
            <a:endParaRPr sz="1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14600" y="3364992"/>
            <a:ext cx="420624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651760" y="3566160"/>
            <a:ext cx="39776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黑盒文案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720840" y="3364992"/>
            <a:ext cx="475488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0" y="3566160"/>
            <a:ext cx="452628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证据链可视化，可追溯复查</a:t>
            </a:r>
            <a:endParaRPr sz="1600" b="0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02920" y="4142232"/>
            <a:ext cx="2011680" cy="777240"/>
          </a:xfrm>
          <a:prstGeom prst="rect">
            <a:avLst/>
          </a:prstGeom>
          <a:solidFill>
            <a:srgbClr val="124550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4343400"/>
            <a:ext cx="1783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专业来源</a:t>
            </a:r>
            <a:endParaRPr sz="1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514600" y="4142232"/>
            <a:ext cx="4206240" cy="777240"/>
          </a:xfrm>
          <a:prstGeom prst="rect">
            <a:avLst/>
          </a:prstGeom>
          <a:solidFill>
            <a:srgbClr val="124550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651760" y="4343400"/>
            <a:ext cx="39776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通用 Prompt 套壳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720840" y="4142232"/>
            <a:ext cx="4754880" cy="777240"/>
          </a:xfrm>
          <a:prstGeom prst="rect">
            <a:avLst/>
          </a:prstGeom>
          <a:solidFill>
            <a:srgbClr val="124550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858000" y="4343400"/>
            <a:ext cx="452628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咨询师方法论产品化（3000+ 案例</a:t>
            </a:r>
            <a:r>
              <a:rPr lang="zh-CN"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经验</a:t>
            </a:r>
            <a:r>
              <a:rPr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）</a:t>
            </a:r>
            <a:endParaRPr sz="1600" b="0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02920" y="4919472"/>
            <a:ext cx="201168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5120640"/>
            <a:ext cx="1783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隐私结构</a:t>
            </a:r>
            <a:endParaRPr sz="14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514600" y="4919472"/>
            <a:ext cx="420624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651760" y="5120640"/>
            <a:ext cx="39776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用户生辰信息强制上云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720840" y="4919472"/>
            <a:ext cx="4754880" cy="777240"/>
          </a:xfrm>
          <a:prstGeom prst="rect">
            <a:avLst/>
          </a:prstGeom>
          <a:solidFill>
            <a:srgbClr val="0F3A44"/>
          </a:solidFill>
          <a:ln w="12700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0" y="5120640"/>
            <a:ext cx="452628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排盘本地算；AI 仅上传结构化摘要</a:t>
            </a:r>
            <a:endParaRPr sz="1600" b="0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4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核心壁垒一：可证伪的专业命理推演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验证前事 —— 用可核对的历史事件检验推演是否靠谱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" y="1371600"/>
            <a:ext cx="6858000" cy="47091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1600200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为什么竞品几乎不敢做？</a:t>
            </a:r>
            <a:endParaRPr sz="18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2057400"/>
            <a:ext cx="6654800" cy="15055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验证前事会把「不准」暴露在阳光下——没有案例方法论，就没有自信上线。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万象合参由专业命理咨询师陈壬翰设计：3 年咨询、3000+ 案例沉淀。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产品把「可证伪」做成信任漏斗的第一环，而不是事后辩解。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7240" y="365760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产品机制</a:t>
            </a:r>
            <a:endParaRPr sz="16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77240" y="4069080"/>
            <a:ext cx="365760" cy="36576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411480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2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1</a:t>
            </a:r>
            <a:endParaRPr sz="12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25880" y="411480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用户提供可核对的过往事件</a:t>
            </a:r>
            <a:endParaRPr sz="14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77240" y="4572000"/>
            <a:ext cx="365760" cy="36576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461772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2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2</a:t>
            </a:r>
            <a:endParaRPr sz="12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25880" y="461772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系统基于命盘推演「前事」并对照</a:t>
            </a:r>
            <a:endParaRPr sz="14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77240" y="5074920"/>
            <a:ext cx="365760" cy="36576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12064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2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3</a:t>
            </a:r>
            <a:endParaRPr sz="12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25880" y="5120640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用已知事实建立信任，再进入深度合参</a:t>
            </a:r>
            <a:endParaRPr sz="14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589520" y="1371600"/>
            <a:ext cx="4069080" cy="141732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18120" y="155448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已验证调用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18120" y="1874519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2,497 次</a:t>
            </a:r>
            <a:endParaRPr sz="32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18120" y="237744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占 AI 总调用约 14.7%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589520" y="2971800"/>
            <a:ext cx="4069080" cy="141732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818120" y="315468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专业背书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18120" y="3520440"/>
            <a:ext cx="3657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专业命理咨询师 · 全栈开发</a:t>
            </a:r>
            <a:endParaRPr sz="15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15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3 年 · 3000+ 案例经验</a:t>
            </a:r>
            <a:endParaRPr sz="15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589520" y="4572000"/>
            <a:ext cx="4069080" cy="15087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D4B8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818120" y="475488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转化路径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18120" y="5120640"/>
            <a:ext cx="3657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免费五术体验 → 验证前事建信任</a:t>
            </a:r>
            <a:endParaRPr sz="1400"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→ 付费合参会员</a:t>
            </a:r>
            <a:endParaRPr sz="1400"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5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核心壁垒二：五术交叉验证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不是选一个「最准的」，而是多盘取证、共识分层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" y="1371600"/>
            <a:ext cx="1783080" cy="64008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508760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八字</a:t>
            </a:r>
            <a:endParaRPr sz="1600" b="1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423160" y="1371600"/>
            <a:ext cx="1783080" cy="64008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423160" y="1508760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紫微</a:t>
            </a:r>
            <a:endParaRPr sz="1600" b="1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43400" y="1371600"/>
            <a:ext cx="1783080" cy="64008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343400" y="1508760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奇门</a:t>
            </a:r>
            <a:endParaRPr sz="1600" b="1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63640" y="1371600"/>
            <a:ext cx="1783080" cy="64008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63640" y="1508760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西占</a:t>
            </a:r>
            <a:endParaRPr sz="1600" b="1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183880" y="1371600"/>
            <a:ext cx="1783080" cy="64008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183880" y="1508760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吠陀</a:t>
            </a:r>
            <a:endParaRPr sz="1600" b="1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104120" y="1371600"/>
            <a:ext cx="1783080" cy="64008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104120" y="1508760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>
                <a:solidFill>
                  <a:srgbClr val="E8D8B0"/>
                </a:solidFill>
                <a:latin typeface="PingFang SC" panose="020B0400000000000000" charset="-122"/>
                <a:ea typeface="PingFang SC" panose="020B0400000000000000" charset="-122"/>
              </a:rPr>
              <a:t>六爻</a:t>
            </a:r>
            <a:endParaRPr sz="1600" b="1">
              <a:solidFill>
                <a:srgbClr val="E8D8B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2920" y="2331720"/>
            <a:ext cx="2743200" cy="18288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25146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01  取证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800" y="3017520"/>
            <a:ext cx="23774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各盘分别抽取与主题相关的证据信号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383280" y="2331720"/>
            <a:ext cx="2743200" cy="18288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566160" y="25146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02  共识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66160" y="3017520"/>
            <a:ext cx="23774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多盘同向 → 高置信度结论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263640" y="2331720"/>
            <a:ext cx="2743200" cy="18288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46520" y="25146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03  孤证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46520" y="3017520"/>
            <a:ext cx="23774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单盘独有 → 诚实标注，不强融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9144000" y="2331720"/>
            <a:ext cx="2743200" cy="18288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326880" y="25146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04  报告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326880" y="3017520"/>
            <a:ext cx="23774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结构化输出：结论 / 分析 / 建议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02920" y="4434840"/>
            <a:ext cx="11155680" cy="141732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77240" y="4663440"/>
            <a:ext cx="10607040" cy="691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数据验证：合参命书 3,938 次 · 验证前事 2,497 次 · 合计占 AI 调用约 37.9%</a:t>
            </a:r>
            <a:endParaRPr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6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用户路径已被数据证实：免费体验 → 验证前事建信任 → 付费合参命书。这是方法论差异，不是功能堆砌。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6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市场定位：高专业 × 可规模化的空白带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用品类对比，不点名竞品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7589520" cy="45720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22960" y="1645920"/>
            <a:ext cx="3383280" cy="1920240"/>
          </a:xfrm>
          <a:prstGeom prst="roundRect">
            <a:avLst>
              <a:gd name="adj" fmla="val 8000"/>
            </a:avLst>
          </a:prstGeom>
          <a:solidFill>
            <a:srgbClr val="0A283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187452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真人大师咨询</a:t>
            </a:r>
            <a:endParaRPr sz="1600" b="1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5840" y="2377440"/>
            <a:ext cx="3017520" cy="63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专业度尚可，但贵、慢、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不可规模化，水平参差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480560" y="1645920"/>
            <a:ext cx="3383280" cy="1920240"/>
          </a:xfrm>
          <a:prstGeom prst="roundRect">
            <a:avLst>
              <a:gd name="adj" fmla="val 8000"/>
            </a:avLst>
          </a:prstGeom>
          <a:solidFill>
            <a:srgbClr val="124550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63440" y="187452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万象合参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63440" y="2377440"/>
            <a:ext cx="3017520" cy="932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可证伪入口 + 五术交叉验证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价格约为真人咨询 1/4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lang="zh-CN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不限提问次数</a:t>
            </a:r>
            <a:r>
              <a:rPr lang="en-US" altLang="zh-CN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，</a:t>
            </a:r>
            <a:r>
              <a:rPr lang="zh-CN" altLang="en-US"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用户自由度高</a:t>
            </a:r>
            <a:endParaRPr lang="zh-CN" altLang="en-US"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22960" y="3749040"/>
            <a:ext cx="3383280" cy="1920240"/>
          </a:xfrm>
          <a:prstGeom prst="roundRect">
            <a:avLst>
              <a:gd name="adj" fmla="val 8000"/>
            </a:avLst>
          </a:prstGeom>
          <a:solidFill>
            <a:srgbClr val="0A283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40" y="3977640"/>
            <a:ext cx="301752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lang="zh-CN" sz="1600" b="1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同类竞品</a:t>
            </a:r>
            <a:r>
              <a:rPr sz="1600" b="1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 </a:t>
            </a:r>
            <a:endParaRPr sz="1600" b="1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5840" y="4480560"/>
            <a:ext cx="3017520" cy="63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流量大，但黑盒同质化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信任衰退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80560" y="3749040"/>
            <a:ext cx="3383280" cy="1920240"/>
          </a:xfrm>
          <a:prstGeom prst="roundRect">
            <a:avLst>
              <a:gd name="adj" fmla="val 8000"/>
            </a:avLst>
          </a:prstGeom>
          <a:solidFill>
            <a:srgbClr val="0A283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63440" y="397764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单流派工具</a:t>
            </a:r>
            <a:endParaRPr sz="1600" b="1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63440" y="4480560"/>
            <a:ext cx="3017520" cy="63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专业但无法交叉验证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 algn="l">
              <a:spcAft>
                <a:spcPts val="4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缺信任闭环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458200" y="1417320"/>
            <a:ext cx="3200400" cy="45720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0" y="1691640"/>
            <a:ext cx="2788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我们占据的位置</a:t>
            </a:r>
            <a:endParaRPr sz="14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86800" y="2240280"/>
            <a:ext cx="2788920" cy="1886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专业度对标真人咨询</a:t>
            </a:r>
            <a:endParaRPr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价格进入消费级订阅</a:t>
            </a:r>
            <a:endParaRPr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验证前事建立信任</a:t>
            </a:r>
            <a:endParaRPr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交叉验证可规模化</a:t>
            </a:r>
            <a:endParaRPr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b="0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·  本地排盘降低隐私摩擦</a:t>
            </a:r>
            <a:endParaRPr b="0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7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破局的商业实证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29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数据截至 2026.07.22 · 上线约两月 · 非估算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" y="1371600"/>
            <a:ext cx="2743200" cy="19659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572768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2,579</a:t>
            </a:r>
            <a:endParaRPr sz="28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4088" y="2084832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累计注册用户</a:t>
            </a:r>
            <a:endParaRPr sz="13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4088" y="2423160"/>
            <a:ext cx="2377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6 月单周新增峰值 853</a:t>
            </a:r>
            <a:endParaRPr sz="11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383280" y="1371600"/>
            <a:ext cx="2743200" cy="19659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572768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16,987</a:t>
            </a:r>
            <a:endParaRPr sz="28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84448" y="2084832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AI 成功调用</a:t>
            </a:r>
            <a:endParaRPr sz="13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84448" y="2423160"/>
            <a:ext cx="2377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88% 注册用户使用 AI</a:t>
            </a:r>
            <a:endParaRPr sz="11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263640" y="1371600"/>
            <a:ext cx="2743200" cy="19659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8" y="1572768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5.6%</a:t>
            </a:r>
            <a:endParaRPr sz="28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64808" y="2084832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付费转化率</a:t>
            </a:r>
            <a:endParaRPr sz="13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64808" y="2423160"/>
            <a:ext cx="2377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Freemium 合理区间，可提升</a:t>
            </a:r>
            <a:endParaRPr sz="11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44000" y="1371600"/>
            <a:ext cx="2743200" cy="19659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572768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¥17,522</a:t>
            </a:r>
            <a:endParaRPr sz="28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45168" y="2084832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真实累计营收</a:t>
            </a:r>
            <a:endParaRPr sz="13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45168" y="2423160"/>
            <a:ext cx="2377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付费 ARPU ¥120.8</a:t>
            </a:r>
            <a:endParaRPr sz="11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02920" y="3611880"/>
            <a:ext cx="11155680" cy="22860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77240" y="384048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漏斗已跑通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7240" y="429768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注册 → AI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7240" y="461772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2,579 → 2,270</a:t>
            </a:r>
            <a:endParaRPr sz="1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7240" y="50292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88.0% 触达核心价值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20440" y="429768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验证前事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20440" y="461772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2,497 次</a:t>
            </a:r>
            <a:endParaRPr sz="1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20440" y="50292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主动寻求可证伪信任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63640" y="429768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合参命书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63640" y="461772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3,938 次</a:t>
            </a:r>
            <a:endParaRPr sz="1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63640" y="50292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付费深度功能主力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006840" y="429768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邀请裂变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006840" y="461772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606 人 / 23.5%</a:t>
            </a:r>
            <a:endParaRPr sz="1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006840" y="50292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CAC 接近于零的引擎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8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8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ssets_bg_te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20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盈利模型与增长飞轮</a:t>
            </a:r>
            <a:endParaRPr sz="28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841248"/>
            <a:ext cx="502920" cy="38100"/>
          </a:xfrm>
          <a:prstGeom prst="rect">
            <a:avLst/>
          </a:prstGeom>
          <a:solidFill>
            <a:srgbClr val="3CB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Freemium + 订阅 + 裂变返佣 · 毛利率 &gt;90%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" y="1371600"/>
            <a:ext cx="2743200" cy="18288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5544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免费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192024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¥0</a:t>
            </a:r>
            <a:endParaRPr sz="26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2468880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排盘 + 3 AI + 2 次验证前事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383280" y="1371600"/>
            <a:ext cx="2743200" cy="18288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66160" y="15544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体验包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6160" y="192024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¥58</a:t>
            </a:r>
            <a:endParaRPr sz="26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6160" y="2468880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低门槛解锁合参命书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263640" y="1371600"/>
            <a:ext cx="2743200" cy="18288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3CB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46520" y="15544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月卡主力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6520" y="192024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¥88</a:t>
            </a:r>
            <a:endParaRPr sz="2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46520" y="2468880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不限次 AI + 合参命书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44000" y="1371600"/>
            <a:ext cx="2743200" cy="182880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26880" y="15544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年卡</a:t>
            </a:r>
            <a:endParaRPr sz="13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26880" y="192024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F2F7F6"/>
                </a:solidFill>
                <a:latin typeface="PingFang SC" panose="020B0400000000000000" charset="-122"/>
                <a:ea typeface="PingFang SC" panose="020B0400000000000000" charset="-122"/>
              </a:rPr>
              <a:t>¥588</a:t>
            </a:r>
            <a:endParaRPr sz="2600" b="1">
              <a:solidFill>
                <a:srgbClr val="F2F7F6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26880" y="2468880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锁定高价值 LTV</a:t>
            </a:r>
            <a:endParaRPr sz="12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02920" y="3474720"/>
            <a:ext cx="5486400" cy="24231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77240" y="3703320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单位经济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7240" y="4114800"/>
            <a:ext cx="4937760" cy="1035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单次深度 AI 成本约 ¥0.05–0.15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综合毛利率维持 90%+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基础设施约 $50/月，上线即正向覆盖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217920" y="3474720"/>
            <a:ext cx="5440680" cy="2423160"/>
          </a:xfrm>
          <a:prstGeom prst="roundRect">
            <a:avLst>
              <a:gd name="adj" fmla="val 8000"/>
            </a:avLst>
          </a:prstGeom>
          <a:solidFill>
            <a:srgbClr val="0F3A44"/>
          </a:solidFill>
          <a:ln w="15875">
            <a:solidFill>
              <a:srgbClr val="2A6A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92240" y="3703320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5CD0C0"/>
                </a:solidFill>
                <a:latin typeface="PingFang SC" panose="020B0400000000000000" charset="-122"/>
                <a:ea typeface="PingFang SC" panose="020B0400000000000000" charset="-122"/>
              </a:rPr>
              <a:t>三大增长引擎</a:t>
            </a:r>
            <a:endParaRPr sz="1600" b="1">
              <a:solidFill>
                <a:srgbClr val="5CD0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92240" y="4114800"/>
            <a:ext cx="4937760" cy="1035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SEO：33 QA + 11 专题 + 6 长文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裂变：25% 返佣，贡献 23.5% 注册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A8C4C0"/>
                </a:solidFill>
                <a:latin typeface="PingFang SC" panose="020B0400000000000000" charset="-122"/>
                <a:ea typeface="PingFang SC" panose="020B0400000000000000" charset="-122"/>
              </a:rPr>
              <a:t>·  星穹 /cosmos：免登录星图驱动分享</a:t>
            </a:r>
            <a:endParaRPr sz="1600" b="0">
              <a:solidFill>
                <a:srgbClr val="A8C4C0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607040" y="64465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sz="1000" b="0">
                <a:solidFill>
                  <a:srgbClr val="6E8E8A"/>
                </a:solidFill>
                <a:latin typeface="PingFang SC" panose="020B0400000000000000" charset="-122"/>
                <a:ea typeface="PingFang SC" panose="020B0400000000000000" charset="-122"/>
              </a:rPr>
              <a:t>9 / 12</a:t>
            </a:r>
            <a:endParaRPr sz="1000" b="0">
              <a:solidFill>
                <a:srgbClr val="6E8E8A"/>
              </a:solidFill>
              <a:latin typeface="PingFang SC" panose="020B0400000000000000" charset="-122"/>
              <a:ea typeface="PingFang SC" panose="020B0400000000000000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2508</Words>
  <Application>WPS 演示</Application>
  <PresentationFormat>On-screen Show (4:3)</PresentationFormat>
  <Paragraphs>379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Arial</vt:lpstr>
      <vt:lpstr>宋体</vt:lpstr>
      <vt:lpstr>Wingdings</vt:lpstr>
      <vt:lpstr>Arial</vt:lpstr>
      <vt:lpstr>PingFang SC</vt:lpstr>
      <vt:lpstr>Calibri</vt:lpstr>
      <vt:lpstr>Helvetica Neue</vt:lpstr>
      <vt:lpstr>微软雅黑</vt:lpstr>
      <vt:lpstr>汉仪旗黑</vt:lpstr>
      <vt:lpstr>宋体</vt:lpstr>
      <vt:lpstr>Arial Unicode MS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陈壬翰</cp:lastModifiedBy>
  <cp:revision>2</cp:revision>
  <dcterms:created xsi:type="dcterms:W3CDTF">2026-07-25T00:47:54Z</dcterms:created>
  <dcterms:modified xsi:type="dcterms:W3CDTF">2026-07-25T00:47:54Z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2052-12.1.25898.25898</vt:lpwstr>
  </property>
  <property fmtid="{D5CDD505-2E9C-101B-9397-08002B2CF9AE}" pid="3" name="ICV">
    <vt:lpwstr>5D6FF871E096AEDBBA07646AC8088E91_42</vt:lpwstr>
  </property>
</Properties>
</file>